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6"/>
  </p:notesMasterIdLst>
  <p:sldIdLst>
    <p:sldId id="2134806295" r:id="rId3"/>
    <p:sldId id="2134806296" r:id="rId4"/>
    <p:sldId id="2134806297" r:id="rId5"/>
    <p:sldId id="2134806298" r:id="rId6"/>
    <p:sldId id="2134806299" r:id="rId7"/>
    <p:sldId id="2134806300" r:id="rId8"/>
    <p:sldId id="2134806301" r:id="rId9"/>
    <p:sldId id="2134806302" r:id="rId10"/>
    <p:sldId id="2134806303" r:id="rId11"/>
    <p:sldId id="2134806304" r:id="rId12"/>
    <p:sldId id="2134806305" r:id="rId13"/>
    <p:sldId id="2134806306" r:id="rId14"/>
    <p:sldId id="2134806307" r:id="rId15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F82EBAA-050B-47E0-9E24-2CE501F0F24C}">
          <p14:sldIdLst>
            <p14:sldId id="2134806295"/>
            <p14:sldId id="2134806296"/>
          </p14:sldIdLst>
        </p14:section>
        <p14:section name="Executive Summary Slide" id="{8B41887F-7EFD-4A38-93FD-15CCDD29705E}">
          <p14:sldIdLst>
            <p14:sldId id="2134806297"/>
          </p14:sldIdLst>
        </p14:section>
        <p14:section name="Customer Segmentation" id="{72386EB2-0AD3-49E1-A3A5-A1E7FBAEFC79}">
          <p14:sldIdLst>
            <p14:sldId id="2134806298"/>
          </p14:sldIdLst>
        </p14:section>
        <p14:section name="Value Proposition" id="{BA1B2673-E193-4064-BA03-A3D0DE410ACA}">
          <p14:sldIdLst>
            <p14:sldId id="2134806299"/>
          </p14:sldIdLst>
        </p14:section>
        <p14:section name="Customer Relations" id="{D7581C7E-ACCE-44EE-8031-3477D33FCA52}">
          <p14:sldIdLst>
            <p14:sldId id="2134806300"/>
          </p14:sldIdLst>
        </p14:section>
        <p14:section name="Key Channels" id="{A0797395-AAB8-421A-8550-1DAB7B0BE4C0}">
          <p14:sldIdLst>
            <p14:sldId id="2134806301"/>
          </p14:sldIdLst>
        </p14:section>
        <p14:section name="Key Activities" id="{4E281CB7-A869-4B0C-BFD0-2EB33B0D50F3}">
          <p14:sldIdLst>
            <p14:sldId id="2134806302"/>
          </p14:sldIdLst>
        </p14:section>
        <p14:section name="Key Resources" id="{2794237D-09E0-4658-9AD4-5583804A87EC}">
          <p14:sldIdLst>
            <p14:sldId id="2134806303"/>
          </p14:sldIdLst>
        </p14:section>
        <p14:section name="Key Partnerships" id="{D0B25B82-1251-4E56-8044-826387C2E113}">
          <p14:sldIdLst>
            <p14:sldId id="2134806304"/>
          </p14:sldIdLst>
        </p14:section>
        <p14:section name="Cost Structure" id="{3B7F1824-59E2-4C2F-A8EB-7D7734CE4944}">
          <p14:sldIdLst>
            <p14:sldId id="2134806305"/>
          </p14:sldIdLst>
        </p14:section>
        <p14:section name="Revenue Streams" id="{BB34DEDD-57D2-425E-8B16-CD5BA9D021D2}">
          <p14:sldIdLst>
            <p14:sldId id="2134806306"/>
            <p14:sldId id="2134806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4E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A4E1D2-AA9C-FD1B-07EB-8A865BA27DDF}" v="18" dt="2024-03-12T12:28:12.911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73818" autoAdjust="0"/>
  </p:normalViewPr>
  <p:slideViewPr>
    <p:cSldViewPr snapToGrid="0">
      <p:cViewPr varScale="1">
        <p:scale>
          <a:sx n="81" d="100"/>
          <a:sy n="81" d="100"/>
        </p:scale>
        <p:origin x="16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13674-4A9F-4FBC-AB12-6AEF07C67266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1BDD4-F7C1-42B5-852C-F9EB08A43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44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B8BFE-5ECC-A034-A74C-8278AF98B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ABFAFE-33CF-BBF6-85C8-FED3306A7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B7FB3-780E-4798-3234-0E6971B4B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DB51-A6C5-4B32-9819-638811F5AFE9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05AC5-59D2-F873-E91C-2A0328563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5266F-75A2-53E4-BFEA-0346DF88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69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56DE2-DD7D-2AFD-5762-31FC5AF48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622D4-87F6-8855-4835-DE61CDDE5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2ED89-679F-F0BB-0FA7-FC0BA0E71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DB51-A6C5-4B32-9819-638811F5AFE9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611D3-7109-895B-989B-DAA188616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47D32-4886-EEFA-F28C-13F86BBDD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53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917E53-7831-B393-2A76-6DF9E8BCC9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086B7-BDE5-D0CC-A21A-73B857DC2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53EB5-C269-2711-B1EC-94F1453B5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DB51-A6C5-4B32-9819-638811F5AFE9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AD768-FE72-612C-8505-6FCC0571C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3353F-4252-4B27-21E2-66078229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73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5C44B510-FE46-4A9B-BD0F-3BAC004384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" y="2105167"/>
            <a:ext cx="3636491" cy="236609"/>
          </a:xfrm>
        </p:spPr>
        <p:txBody>
          <a:bodyPr>
            <a:noAutofit/>
          </a:bodyPr>
          <a:lstStyle>
            <a:lvl1pPr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6" name="Presentation Name">
            <a:extLst>
              <a:ext uri="{FF2B5EF4-FFF2-40B4-BE49-F238E27FC236}">
                <a16:creationId xmlns:a16="http://schemas.microsoft.com/office/drawing/2014/main" id="{1CA9DAFC-B9CE-47D3-B65D-6766DA58AC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5572883"/>
            <a:ext cx="3643314" cy="23660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 spc="0">
                <a:latin typeface="+mj-lt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8" name="Presentation Title">
            <a:extLst>
              <a:ext uri="{FF2B5EF4-FFF2-40B4-BE49-F238E27FC236}">
                <a16:creationId xmlns:a16="http://schemas.microsoft.com/office/drawing/2014/main" id="{C62549ED-844C-4227-A6CB-D6F53018AF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776" y="2646480"/>
            <a:ext cx="5493224" cy="2717090"/>
          </a:xfrm>
        </p:spPr>
        <p:txBody>
          <a:bodyPr>
            <a:noAutofit/>
          </a:bodyPr>
          <a:lstStyle>
            <a:lvl1pPr>
              <a:lnSpc>
                <a:spcPts val="6800"/>
              </a:lnSpc>
              <a:spcBef>
                <a:spcPts val="0"/>
              </a:spcBef>
              <a:defRPr sz="7200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8FFA6E25-8945-44B5-97A5-878F14190F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5833920"/>
            <a:ext cx="2466975" cy="2905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pPr lvl="0"/>
            <a:r>
              <a:rPr lang="en-US"/>
              <a:t>March 14, 2022</a:t>
            </a:r>
          </a:p>
        </p:txBody>
      </p:sp>
      <p:pic>
        <p:nvPicPr>
          <p:cNvPr id="13" name="Microsoft Logo">
            <a:extLst>
              <a:ext uri="{FF2B5EF4-FFF2-40B4-BE49-F238E27FC236}">
                <a16:creationId xmlns:a16="http://schemas.microsoft.com/office/drawing/2014/main" id="{3A93D5AF-0E77-464C-BFDC-B5A5A753E8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560104"/>
            <a:ext cx="1628633" cy="3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8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urple long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5C44B510-FE46-4A9B-BD0F-3BAC004384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" y="2105167"/>
            <a:ext cx="3636491" cy="236609"/>
          </a:xfrm>
        </p:spPr>
        <p:txBody>
          <a:bodyPr>
            <a:noAutofit/>
          </a:bodyPr>
          <a:lstStyle>
            <a:lvl1pPr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6" name="Presentation Name">
            <a:extLst>
              <a:ext uri="{FF2B5EF4-FFF2-40B4-BE49-F238E27FC236}">
                <a16:creationId xmlns:a16="http://schemas.microsoft.com/office/drawing/2014/main" id="{1CA9DAFC-B9CE-47D3-B65D-6766DA58AC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5572883"/>
            <a:ext cx="3643314" cy="23660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 spc="0">
                <a:latin typeface="+mj-lt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8" name="Presentation Title">
            <a:extLst>
              <a:ext uri="{FF2B5EF4-FFF2-40B4-BE49-F238E27FC236}">
                <a16:creationId xmlns:a16="http://schemas.microsoft.com/office/drawing/2014/main" id="{C62549ED-844C-4227-A6CB-D6F53018AF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776" y="2646480"/>
            <a:ext cx="5493224" cy="2717090"/>
          </a:xfrm>
        </p:spPr>
        <p:txBody>
          <a:bodyPr>
            <a:noAutofit/>
          </a:bodyPr>
          <a:lstStyle>
            <a:lvl1pPr>
              <a:lnSpc>
                <a:spcPts val="5800"/>
              </a:lnSpc>
              <a:spcBef>
                <a:spcPts val="0"/>
              </a:spcBef>
              <a:defRPr sz="4800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8FFA6E25-8945-44B5-97A5-878F14190F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5833920"/>
            <a:ext cx="2466975" cy="2905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pPr lvl="0"/>
            <a:r>
              <a:rPr lang="en-US"/>
              <a:t>March 14, 2022</a:t>
            </a:r>
          </a:p>
        </p:txBody>
      </p:sp>
      <p:pic>
        <p:nvPicPr>
          <p:cNvPr id="13" name="Microsoft Logo">
            <a:extLst>
              <a:ext uri="{FF2B5EF4-FFF2-40B4-BE49-F238E27FC236}">
                <a16:creationId xmlns:a16="http://schemas.microsoft.com/office/drawing/2014/main" id="{3A93D5AF-0E77-464C-BFDC-B5A5A753E8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560104"/>
            <a:ext cx="1628633" cy="3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55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ction Title">
            <a:extLst>
              <a:ext uri="{FF2B5EF4-FFF2-40B4-BE49-F238E27FC236}">
                <a16:creationId xmlns:a16="http://schemas.microsoft.com/office/drawing/2014/main" id="{C62549ED-844C-4227-A6CB-D6F53018AF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5373" y="2646480"/>
            <a:ext cx="4560626" cy="2635204"/>
          </a:xfrm>
        </p:spPr>
        <p:txBody>
          <a:bodyPr>
            <a:noAutofit/>
          </a:bodyPr>
          <a:lstStyle>
            <a:lvl1pPr>
              <a:lnSpc>
                <a:spcPts val="6800"/>
              </a:lnSpc>
              <a:spcBef>
                <a:spcPts val="0"/>
              </a:spcBef>
              <a:defRPr sz="7200" spc="-15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1" name="Section Number">
            <a:extLst>
              <a:ext uri="{FF2B5EF4-FFF2-40B4-BE49-F238E27FC236}">
                <a16:creationId xmlns:a16="http://schemas.microsoft.com/office/drawing/2014/main" id="{5C44B510-FE46-4A9B-BD0F-3BAC004384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5374" y="2013637"/>
            <a:ext cx="893928" cy="515203"/>
          </a:xfrm>
        </p:spPr>
        <p:txBody>
          <a:bodyPr>
            <a:noAutofit/>
          </a:bodyPr>
          <a:lstStyle>
            <a:lvl1pPr>
              <a:defRPr sz="3600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338014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ction Title">
            <a:extLst>
              <a:ext uri="{FF2B5EF4-FFF2-40B4-BE49-F238E27FC236}">
                <a16:creationId xmlns:a16="http://schemas.microsoft.com/office/drawing/2014/main" id="{C62549ED-844C-4227-A6CB-D6F53018AF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5373" y="2646480"/>
            <a:ext cx="4560626" cy="2635204"/>
          </a:xfrm>
        </p:spPr>
        <p:txBody>
          <a:bodyPr>
            <a:noAutofit/>
          </a:bodyPr>
          <a:lstStyle>
            <a:lvl1pPr>
              <a:lnSpc>
                <a:spcPts val="6800"/>
              </a:lnSpc>
              <a:spcBef>
                <a:spcPts val="0"/>
              </a:spcBef>
              <a:defRPr sz="7200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1" name="Section Number">
            <a:extLst>
              <a:ext uri="{FF2B5EF4-FFF2-40B4-BE49-F238E27FC236}">
                <a16:creationId xmlns:a16="http://schemas.microsoft.com/office/drawing/2014/main" id="{5C44B510-FE46-4A9B-BD0F-3BAC004384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5374" y="2013637"/>
            <a:ext cx="893928" cy="515203"/>
          </a:xfrm>
        </p:spPr>
        <p:txBody>
          <a:bodyPr>
            <a:noAutofit/>
          </a:bodyPr>
          <a:lstStyle>
            <a:lvl1pPr>
              <a:defRPr sz="3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246355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urpl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ction Title">
            <a:extLst>
              <a:ext uri="{FF2B5EF4-FFF2-40B4-BE49-F238E27FC236}">
                <a16:creationId xmlns:a16="http://schemas.microsoft.com/office/drawing/2014/main" id="{C62549ED-844C-4227-A6CB-D6F53018AF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5373" y="2646480"/>
            <a:ext cx="4560626" cy="2635204"/>
          </a:xfrm>
        </p:spPr>
        <p:txBody>
          <a:bodyPr>
            <a:noAutofit/>
          </a:bodyPr>
          <a:lstStyle>
            <a:lvl1pPr>
              <a:lnSpc>
                <a:spcPts val="6800"/>
              </a:lnSpc>
              <a:spcBef>
                <a:spcPts val="0"/>
              </a:spcBef>
              <a:defRPr sz="7200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1" name="Section Number">
            <a:extLst>
              <a:ext uri="{FF2B5EF4-FFF2-40B4-BE49-F238E27FC236}">
                <a16:creationId xmlns:a16="http://schemas.microsoft.com/office/drawing/2014/main" id="{5C44B510-FE46-4A9B-BD0F-3BAC004384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5374" y="2013637"/>
            <a:ext cx="893928" cy="515203"/>
          </a:xfrm>
        </p:spPr>
        <p:txBody>
          <a:bodyPr>
            <a:noAutofit/>
          </a:bodyPr>
          <a:lstStyle>
            <a:lvl1pPr>
              <a:defRPr sz="3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3" name="Picture 2" descr="A person using a computer&#10;&#10;Description automatically generated">
            <a:extLst>
              <a:ext uri="{FF2B5EF4-FFF2-40B4-BE49-F238E27FC236}">
                <a16:creationId xmlns:a16="http://schemas.microsoft.com/office/drawing/2014/main" id="{BFCD679C-AEF0-4A62-9D12-6E5460C8AE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2" y="996820"/>
            <a:ext cx="5175380" cy="517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">
            <a:extLst>
              <a:ext uri="{FF2B5EF4-FFF2-40B4-BE49-F238E27FC236}">
                <a16:creationId xmlns:a16="http://schemas.microsoft.com/office/drawing/2014/main" id="{5C44B510-FE46-4A9B-BD0F-3BAC004384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64392" y="2374711"/>
            <a:ext cx="7663217" cy="2108579"/>
          </a:xfrm>
        </p:spPr>
        <p:txBody>
          <a:bodyPr>
            <a:noAutofit/>
          </a:bodyPr>
          <a:lstStyle>
            <a:lvl1pPr>
              <a:lnSpc>
                <a:spcPts val="4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Intro statement</a:t>
            </a:r>
          </a:p>
        </p:txBody>
      </p:sp>
    </p:spTree>
    <p:extLst>
      <p:ext uri="{BB962C8B-B14F-4D97-AF65-F5344CB8AC3E}">
        <p14:creationId xmlns:p14="http://schemas.microsoft.com/office/powerpoint/2010/main" val="10038426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dark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37530FA-0D69-4097-B825-0E3CBB056F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6299" y="1600200"/>
            <a:ext cx="3000375" cy="427672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135460D-4E1E-4DDA-9681-D9C25E661D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299" y="861238"/>
            <a:ext cx="3000375" cy="37214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F00EB67-A91A-4B9C-A06F-E59792394D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95812" y="1600200"/>
            <a:ext cx="3000375" cy="427672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5757C-A06F-4A3F-A981-AF9E90AF01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95812" y="861238"/>
            <a:ext cx="3000375" cy="37214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87A6D7E-7CA2-47F0-9E6C-936F7DFC27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5326" y="1600200"/>
            <a:ext cx="3000375" cy="427672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DEE3AA5-37D6-41FF-BBFD-189725C0A8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5326" y="861238"/>
            <a:ext cx="3000375" cy="37214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107215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7A93D1-EACE-4DD9-98D9-5990C65AB234}"/>
              </a:ext>
            </a:extLst>
          </p:cNvPr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ge Title">
            <a:extLst>
              <a:ext uri="{FF2B5EF4-FFF2-40B4-BE49-F238E27FC236}">
                <a16:creationId xmlns:a16="http://schemas.microsoft.com/office/drawing/2014/main" id="{B4C005E9-9A8F-4DB1-AA14-40D195F4DB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685800"/>
            <a:ext cx="3643314" cy="23660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4" name="Section Title">
            <a:extLst>
              <a:ext uri="{FF2B5EF4-FFF2-40B4-BE49-F238E27FC236}">
                <a16:creationId xmlns:a16="http://schemas.microsoft.com/office/drawing/2014/main" id="{9737B4D6-CAC0-421C-BCC8-8F4843A36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342900"/>
            <a:ext cx="3643314" cy="236609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A2C9BD1-2AEF-4337-B585-FB5DB7518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9781" y="342900"/>
            <a:ext cx="432619" cy="23660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F657163-B0C7-401E-8BA5-ACDF2CB567A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43585D-F364-4CD7-8C51-BD91B8F7EE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2152650"/>
            <a:ext cx="5486400" cy="401955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508186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1A85-8315-3EB8-E2DB-7066DFEA9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05CA-E001-BBC5-DC69-BA5889B2B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F4DA6-A88A-A9DD-EDC6-B32F47416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DB51-A6C5-4B32-9819-638811F5AFE9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CCBFA-8FC8-A295-0837-C726AAD5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EACFF-AD2D-FE04-9CB7-9864475C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670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ge Title">
            <a:extLst>
              <a:ext uri="{FF2B5EF4-FFF2-40B4-BE49-F238E27FC236}">
                <a16:creationId xmlns:a16="http://schemas.microsoft.com/office/drawing/2014/main" id="{936B82E6-E840-42FE-985C-BC734F24A5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685800"/>
            <a:ext cx="3643314" cy="236609"/>
          </a:xfrm>
        </p:spPr>
        <p:txBody>
          <a:bodyPr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3" name="Section Title">
            <a:extLst>
              <a:ext uri="{FF2B5EF4-FFF2-40B4-BE49-F238E27FC236}">
                <a16:creationId xmlns:a16="http://schemas.microsoft.com/office/drawing/2014/main" id="{DBD79CB1-CB00-4512-A167-ED3D7F2EEE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342900"/>
            <a:ext cx="3643314" cy="236609"/>
          </a:xfrm>
        </p:spPr>
        <p:txBody>
          <a:bodyPr>
            <a:normAutofit/>
          </a:bodyPr>
          <a:lstStyle>
            <a:lvl1pPr>
              <a:defRPr sz="1000">
                <a:latin typeface="+mj-lt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80F33397-BC0A-4704-A65A-C88FE0D6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9781" y="342900"/>
            <a:ext cx="432619" cy="23660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3F657163-B0C7-401E-8BA5-ACDF2CB567A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5C9D10-2EBF-412F-A53D-A4F0D3943F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1600200"/>
            <a:ext cx="5486400" cy="45720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50858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ge Title">
            <a:extLst>
              <a:ext uri="{FF2B5EF4-FFF2-40B4-BE49-F238E27FC236}">
                <a16:creationId xmlns:a16="http://schemas.microsoft.com/office/drawing/2014/main" id="{6BB2CDF0-E7FA-4B1F-BD61-9E56B476E4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685800"/>
            <a:ext cx="3643314" cy="236609"/>
          </a:xfrm>
        </p:spPr>
        <p:txBody>
          <a:bodyPr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3" name="Section Title">
            <a:extLst>
              <a:ext uri="{FF2B5EF4-FFF2-40B4-BE49-F238E27FC236}">
                <a16:creationId xmlns:a16="http://schemas.microsoft.com/office/drawing/2014/main" id="{EAF24CBB-BE5B-43FE-AE6E-F31FFBA324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342900"/>
            <a:ext cx="3643314" cy="236609"/>
          </a:xfrm>
        </p:spPr>
        <p:txBody>
          <a:bodyPr>
            <a:normAutofit/>
          </a:bodyPr>
          <a:lstStyle>
            <a:lvl1pPr>
              <a:defRPr sz="1000">
                <a:latin typeface="+mj-lt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DAC9E63-4F8B-4AD1-9D15-A9362BC5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9781" y="342900"/>
            <a:ext cx="432619" cy="23660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3F657163-B0C7-401E-8BA5-ACDF2CB567A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AFDB1-1A7C-49DF-855E-63450EE7E7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1600200"/>
            <a:ext cx="5486400" cy="45720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90576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hank you">
            <a:extLst>
              <a:ext uri="{FF2B5EF4-FFF2-40B4-BE49-F238E27FC236}">
                <a16:creationId xmlns:a16="http://schemas.microsoft.com/office/drawing/2014/main" id="{BF1FDF97-809C-4ECB-9568-5BE5009A5935}"/>
              </a:ext>
            </a:extLst>
          </p:cNvPr>
          <p:cNvSpPr txBox="1"/>
          <p:nvPr userDrawn="1"/>
        </p:nvSpPr>
        <p:spPr>
          <a:xfrm>
            <a:off x="609600" y="4397992"/>
            <a:ext cx="670560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pic>
        <p:nvPicPr>
          <p:cNvPr id="9" name="Microsoft Logo">
            <a:extLst>
              <a:ext uri="{FF2B5EF4-FFF2-40B4-BE49-F238E27FC236}">
                <a16:creationId xmlns:a16="http://schemas.microsoft.com/office/drawing/2014/main" id="{B4F8FCC2-CC46-4AF6-BA44-FBE8C5F0DE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560104"/>
            <a:ext cx="1628633" cy="3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00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C917-A94A-D2F6-EF5A-C2296BFCA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71A2F-9DFE-3952-C9E7-95EDED440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1B26A-9B4E-8DED-187D-E5AB24003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DB51-A6C5-4B32-9819-638811F5AFE9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19970-F75A-CD23-04B0-68B466539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785F8-2A1F-84A8-1CCF-6CD5B783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13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37778-853B-DE11-CBD2-E608B578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9B8DC-BD25-A18C-17B0-A4C3132CA6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85B14-C7DA-9D26-6A8F-BB353EE11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DA32A-3F6A-C6DC-0E4C-D3F574CE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DB51-A6C5-4B32-9819-638811F5AFE9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0E371-D86C-A719-826A-D69FF444B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8DFD5-1487-B65E-2306-59ABCFB16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2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DE78-229D-26AB-177C-54B97079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0A377-5491-221C-6D3A-B89B87789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1CFD9-D745-549E-CD7B-9C8D26BC3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8911FD-94A0-8094-A450-F775A55A7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0CC450-1D07-E36E-7D17-F70B6E85E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6A4920-6CC3-092C-60AD-44E218400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DB51-A6C5-4B32-9819-638811F5AFE9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0A0274-080F-88B2-3492-5C85FD2F6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945CA-A55B-2841-F45B-A60BE845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45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5BC52-0E5D-CA22-C7FF-B19AA70D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1D213-7CC1-D50B-6801-23F3314F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DB51-A6C5-4B32-9819-638811F5AFE9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E1187-0ABF-4729-1EFB-7679307A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2E10B-4BDB-3EF1-36BD-3B593C5E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6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1895F3-CCAF-CF44-EB23-0598A8F41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DB51-A6C5-4B32-9819-638811F5AFE9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4BCD89-6E43-6549-481D-07661461C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0994-86E2-98A9-7710-1FA4A769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1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B9F56-9F22-A884-6592-C1DE59033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92825-00B3-5DB0-1851-6663736E6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A1471-E257-E358-4DB3-B5D8CF3F1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C474D-84E0-F9F2-B763-73F4814F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DB51-A6C5-4B32-9819-638811F5AFE9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4AD3F-2059-14E7-9B45-E827A46CE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FCEA7-81B4-3BDC-381B-69FFF2725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98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31137-A946-4600-90EF-BE242A2C1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8E0A65-E698-4E2D-58DC-887099B0CC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28EBFA-A24B-5967-2718-1BBACFEC5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BE501-0630-9E17-FBAA-B72B06302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DB51-A6C5-4B32-9819-638811F5AFE9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29030-E07B-A0CA-B995-7A9A322F6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C2314-A4A2-62A2-82C5-5E1544476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9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F49A2-4A00-7BB3-7E18-4D4B502CE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62DE1-9B81-465D-2F2A-1442F568F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B4D39-07B6-329B-AC71-E7336A4741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F0DB51-A6C5-4B32-9819-638811F5AFE9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9ECD2-6DE1-A2AA-26B2-2CB9CA058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17603-B16F-053B-F207-54BDBCAA8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5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936EA349-0283-4B7A-9F49-B6263704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828" y="685801"/>
            <a:ext cx="10962572" cy="34070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F77E2D79-950D-44C0-A924-8DBE928B4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828" y="1607870"/>
            <a:ext cx="10962572" cy="45643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Legal">
            <a:extLst>
              <a:ext uri="{FF2B5EF4-FFF2-40B4-BE49-F238E27FC236}">
                <a16:creationId xmlns:a16="http://schemas.microsoft.com/office/drawing/2014/main" id="{FA926A39-1615-46C2-9892-9AEB1D164C9B}"/>
              </a:ext>
            </a:extLst>
          </p:cNvPr>
          <p:cNvSpPr txBox="1"/>
          <p:nvPr userDrawn="1"/>
        </p:nvSpPr>
        <p:spPr>
          <a:xfrm>
            <a:off x="619828" y="6515100"/>
            <a:ext cx="2725749" cy="3428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500" kern="0" spc="100" baseline="0">
                <a:solidFill>
                  <a:schemeClr val="bg1"/>
                </a:solidFill>
                <a:latin typeface="+mj-lt"/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0621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008">
          <p15:clr>
            <a:srgbClr val="F26B43"/>
          </p15:clr>
        </p15:guide>
        <p15:guide id="8" orient="horz" pos="216">
          <p15:clr>
            <a:srgbClr val="F26B43"/>
          </p15:clr>
        </p15:guide>
        <p15:guide id="9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83AA-E9F3-FDAD-5261-A9DFF819D3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Microsoft Copilot for</a:t>
            </a:r>
            <a:r>
              <a:rPr lang="en-US" sz="6000" b="1" dirty="0"/>
              <a:t> Innovation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F9885-7343-2E3A-7C30-EDA313A784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Create</a:t>
            </a:r>
            <a:r>
              <a:rPr lang="en-US" dirty="0">
                <a:ea typeface="+mn-lt"/>
                <a:cs typeface="+mn-lt"/>
              </a:rPr>
              <a:t> a Business Model for your startup using Microsoft Copilot</a:t>
            </a:r>
            <a:r>
              <a:rPr lang="en-US" sz="240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602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8E3F2-2BF0-85DB-CB76-B7101A4B8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r="1117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27FED0BE-CCE9-B73E-3CE2-EC822A6C5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75063" cy="775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57A501-635B-DA1B-3B8E-0B42B200396F}"/>
              </a:ext>
            </a:extLst>
          </p:cNvPr>
          <p:cNvSpPr txBox="1"/>
          <p:nvPr/>
        </p:nvSpPr>
        <p:spPr>
          <a:xfrm>
            <a:off x="1038853" y="1766352"/>
            <a:ext cx="4952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Key partnerships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1AEC0-9A3B-4639-E9D5-D9F7F7690931}"/>
              </a:ext>
            </a:extLst>
          </p:cNvPr>
          <p:cNvSpPr txBox="1"/>
          <p:nvPr/>
        </p:nvSpPr>
        <p:spPr>
          <a:xfrm>
            <a:off x="1317651" y="2820986"/>
            <a:ext cx="4894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</a:rPr>
              <a:t>Lorem ipsum dolor sit </a:t>
            </a:r>
            <a:r>
              <a:rPr lang="en-US" sz="2400" b="0" i="0" dirty="0" err="1">
                <a:effectLst/>
              </a:rPr>
              <a:t>amet</a:t>
            </a:r>
            <a:r>
              <a:rPr lang="en-US" sz="2400" b="0" i="0" dirty="0">
                <a:effectLst/>
              </a:rPr>
              <a:t>, </a:t>
            </a:r>
            <a:r>
              <a:rPr lang="en-US" sz="2400" b="0" i="0" dirty="0" err="1">
                <a:effectLst/>
              </a:rPr>
              <a:t>consectetur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adipiscing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elit</a:t>
            </a:r>
            <a:r>
              <a:rPr lang="en-US" sz="2400" b="0" i="0" dirty="0">
                <a:effectLst/>
              </a:rPr>
              <a:t>, sed do </a:t>
            </a:r>
            <a:r>
              <a:rPr lang="en-US" sz="2400" b="0" i="0" dirty="0" err="1">
                <a:effectLst/>
              </a:rPr>
              <a:t>eiusmod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tempor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incididunt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ut</a:t>
            </a:r>
            <a:r>
              <a:rPr lang="en-US" sz="2400" b="0" i="0" dirty="0">
                <a:effectLst/>
              </a:rPr>
              <a:t> labore et dolore magna </a:t>
            </a:r>
            <a:r>
              <a:rPr lang="en-US" sz="2400" b="0" i="0" dirty="0" err="1">
                <a:effectLst/>
              </a:rPr>
              <a:t>aliqua</a:t>
            </a:r>
            <a:endParaRPr lang="en-US" sz="2400" dirty="0"/>
          </a:p>
        </p:txBody>
      </p:sp>
      <p:pic>
        <p:nvPicPr>
          <p:cNvPr id="6" name="Picture 5" descr="clipart sticky note 10 free Cliparts | Download images on Clipground 2023">
            <a:extLst>
              <a:ext uri="{FF2B5EF4-FFF2-40B4-BE49-F238E27FC236}">
                <a16:creationId xmlns:a16="http://schemas.microsoft.com/office/drawing/2014/main" id="{22E33DA7-46B1-45B2-4B37-29EFFA55E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947" y="409237"/>
            <a:ext cx="2789349" cy="251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E04E98-AA07-66A6-0B44-E469FFF3D5AF}"/>
              </a:ext>
            </a:extLst>
          </p:cNvPr>
          <p:cNvSpPr txBox="1"/>
          <p:nvPr/>
        </p:nvSpPr>
        <p:spPr>
          <a:xfrm>
            <a:off x="9196694" y="756042"/>
            <a:ext cx="2149434" cy="1992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To Do</a:t>
            </a:r>
          </a:p>
          <a:p>
            <a:r>
              <a:rPr lang="en-US" sz="1050" b="1" dirty="0"/>
              <a:t>2 Minutes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image (s) with that of </a:t>
            </a:r>
            <a:r>
              <a:rPr lang="en-US" sz="1100" b="1" dirty="0"/>
              <a:t>your partnership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lorem ipsum content with the description you generated for your key partnerships segment</a:t>
            </a:r>
          </a:p>
          <a:p>
            <a:pPr marL="342900" indent="-342900">
              <a:buAutoNum type="arabicPeriod"/>
            </a:pPr>
            <a:r>
              <a:rPr lang="en-US" sz="1100" dirty="0"/>
              <a:t>Delete and remove this sticky note</a:t>
            </a:r>
          </a:p>
        </p:txBody>
      </p:sp>
    </p:spTree>
    <p:extLst>
      <p:ext uri="{BB962C8B-B14F-4D97-AF65-F5344CB8AC3E}">
        <p14:creationId xmlns:p14="http://schemas.microsoft.com/office/powerpoint/2010/main" val="2423578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E8E3F2-2BF0-85DB-CB76-B7101A4B8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9" b="1453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EBC35B-95BE-D582-3DA8-18491E13594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/>
              <a:t>Cost Structure</a:t>
            </a:r>
            <a:br>
              <a:rPr lang="en-US" sz="4000"/>
            </a:br>
            <a:endParaRPr lang="en-US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DE1DA-D899-3FEE-7F28-2FBF7AF1DC9A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Lorem ipsum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Consectetur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Sed do eiusmod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i="0">
              <a:effectLst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</a:t>
            </a:r>
            <a:r>
              <a:rPr lang="en-US" sz="2000" b="0" i="0">
                <a:effectLst/>
              </a:rPr>
              <a:t>abore et dolore</a:t>
            </a:r>
            <a:endParaRPr lang="en-US" sz="2000"/>
          </a:p>
        </p:txBody>
      </p:sp>
      <p:pic>
        <p:nvPicPr>
          <p:cNvPr id="9" name="Picture 8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27FED0BE-CCE9-B73E-3CE2-EC822A6C5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75063" cy="775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clipart sticky note 10 free Cliparts | Download images on Clipground 2023">
            <a:extLst>
              <a:ext uri="{FF2B5EF4-FFF2-40B4-BE49-F238E27FC236}">
                <a16:creationId xmlns:a16="http://schemas.microsoft.com/office/drawing/2014/main" id="{A68F312E-091B-98CF-7DF2-25905AC51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40" y="770399"/>
            <a:ext cx="2789349" cy="280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1603B9-F82A-7519-387D-8835186B369E}"/>
              </a:ext>
            </a:extLst>
          </p:cNvPr>
          <p:cNvSpPr txBox="1"/>
          <p:nvPr/>
        </p:nvSpPr>
        <p:spPr>
          <a:xfrm>
            <a:off x="5690286" y="1117204"/>
            <a:ext cx="242014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To Do</a:t>
            </a:r>
          </a:p>
          <a:p>
            <a:r>
              <a:rPr lang="en-US" sz="1050" b="1" dirty="0"/>
              <a:t>2 Minutes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image (s) with that of </a:t>
            </a:r>
            <a:r>
              <a:rPr lang="en-US" sz="1100" b="1" dirty="0"/>
              <a:t>your cost structure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lorem ipsum content with the description you generated for your cost structure analysis </a:t>
            </a:r>
          </a:p>
          <a:p>
            <a:pPr marL="342900" indent="-342900">
              <a:buAutoNum type="arabicPeriod"/>
            </a:pPr>
            <a:r>
              <a:rPr lang="en-US" sz="1100" dirty="0"/>
              <a:t>Delete and remove this sticky note</a:t>
            </a:r>
          </a:p>
        </p:txBody>
      </p:sp>
    </p:spTree>
    <p:extLst>
      <p:ext uri="{BB962C8B-B14F-4D97-AF65-F5344CB8AC3E}">
        <p14:creationId xmlns:p14="http://schemas.microsoft.com/office/powerpoint/2010/main" val="2400672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E8E3F2-2BF0-85DB-CB76-B7101A4B8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" b="189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pic>
        <p:nvPicPr>
          <p:cNvPr id="9" name="Picture 8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27FED0BE-CCE9-B73E-3CE2-EC822A6C5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75063" cy="775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372678-905A-20C4-3B37-A3093CD1A9C0}"/>
              </a:ext>
            </a:extLst>
          </p:cNvPr>
          <p:cNvSpPr txBox="1">
            <a:spLocks/>
          </p:cNvSpPr>
          <p:nvPr/>
        </p:nvSpPr>
        <p:spPr>
          <a:xfrm>
            <a:off x="381278" y="1400746"/>
            <a:ext cx="4368800" cy="10264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800" b="1">
                <a:latin typeface="Segoe UI" panose="020B0502040204020203" pitchFamily="34" charset="0"/>
              </a:rPr>
              <a:t>Revenue Streams</a:t>
            </a:r>
            <a:br>
              <a:rPr lang="en-GB" sz="2200">
                <a:latin typeface="Segoe UI" panose="020B0502040204020203" pitchFamily="34" charset="0"/>
              </a:rPr>
            </a:br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25399-93D3-274E-C7A8-BF780AF6C0F1}"/>
              </a:ext>
            </a:extLst>
          </p:cNvPr>
          <p:cNvSpPr txBox="1"/>
          <p:nvPr/>
        </p:nvSpPr>
        <p:spPr>
          <a:xfrm>
            <a:off x="381278" y="2427211"/>
            <a:ext cx="45454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Lorem ipsum dolor sit </a:t>
            </a:r>
            <a:r>
              <a:rPr lang="en-US" sz="2400" b="0" i="0" dirty="0" err="1">
                <a:effectLst/>
              </a:rPr>
              <a:t>amet</a:t>
            </a:r>
            <a:endParaRPr lang="en-US" sz="2400" b="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</a:rPr>
              <a:t>Consectetur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adipiscing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elit</a:t>
            </a:r>
            <a:endParaRPr lang="en-US" sz="2400" b="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Sed do </a:t>
            </a:r>
            <a:r>
              <a:rPr lang="en-US" sz="2400" b="0" i="0" dirty="0" err="1">
                <a:effectLst/>
              </a:rPr>
              <a:t>eiusmod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tempor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incididunt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ut</a:t>
            </a:r>
            <a:r>
              <a:rPr lang="en-US" sz="2400" b="0" i="0" dirty="0">
                <a:effectLst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</a:t>
            </a:r>
            <a:r>
              <a:rPr lang="en-US" sz="2400" b="0" i="0" dirty="0">
                <a:effectLst/>
              </a:rPr>
              <a:t>abore et dolore magna </a:t>
            </a:r>
            <a:r>
              <a:rPr lang="en-US" sz="2400" b="0" i="0" dirty="0" err="1">
                <a:effectLst/>
              </a:rPr>
              <a:t>aliqua</a:t>
            </a:r>
            <a:endParaRPr lang="en-US" sz="2400" dirty="0"/>
          </a:p>
        </p:txBody>
      </p:sp>
      <p:pic>
        <p:nvPicPr>
          <p:cNvPr id="8" name="Picture 7" descr="clipart sticky note 10 free Cliparts | Download images on Clipground 2023">
            <a:extLst>
              <a:ext uri="{FF2B5EF4-FFF2-40B4-BE49-F238E27FC236}">
                <a16:creationId xmlns:a16="http://schemas.microsoft.com/office/drawing/2014/main" id="{339E7D95-B38C-BCFC-8F5B-57E5BFD91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377" y="1816971"/>
            <a:ext cx="2789349" cy="280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006C4-1EAF-2DE2-F0A6-F5C8A3793ACD}"/>
              </a:ext>
            </a:extLst>
          </p:cNvPr>
          <p:cNvSpPr txBox="1"/>
          <p:nvPr/>
        </p:nvSpPr>
        <p:spPr>
          <a:xfrm>
            <a:off x="9851123" y="2163776"/>
            <a:ext cx="242014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To Do</a:t>
            </a:r>
          </a:p>
          <a:p>
            <a:r>
              <a:rPr lang="en-US" sz="1050" b="1" dirty="0"/>
              <a:t>2 Minutes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image (s) with that of </a:t>
            </a:r>
            <a:r>
              <a:rPr lang="en-US" sz="1100" b="1" dirty="0"/>
              <a:t>your revenue streams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lorem ipsum content with the description you generated for revenue streams segment</a:t>
            </a:r>
          </a:p>
          <a:p>
            <a:pPr marL="342900" indent="-342900">
              <a:buAutoNum type="arabicPeriod"/>
            </a:pPr>
            <a:r>
              <a:rPr lang="en-US" sz="1100" dirty="0"/>
              <a:t>Delete and remove this sticky note</a:t>
            </a:r>
          </a:p>
        </p:txBody>
      </p:sp>
    </p:spTree>
    <p:extLst>
      <p:ext uri="{BB962C8B-B14F-4D97-AF65-F5344CB8AC3E}">
        <p14:creationId xmlns:p14="http://schemas.microsoft.com/office/powerpoint/2010/main" val="156009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D8B33D-EC2E-667C-7732-2964215F2F1E}"/>
              </a:ext>
            </a:extLst>
          </p:cNvPr>
          <p:cNvGraphicFramePr>
            <a:graphicFrameLocks noGrp="1"/>
          </p:cNvGraphicFramePr>
          <p:nvPr/>
        </p:nvGraphicFramePr>
        <p:xfrm>
          <a:off x="725953" y="916597"/>
          <a:ext cx="10740094" cy="538624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17733">
                  <a:extLst>
                    <a:ext uri="{9D8B030D-6E8A-4147-A177-3AD203B41FA5}">
                      <a16:colId xmlns:a16="http://schemas.microsoft.com/office/drawing/2014/main" val="1369296598"/>
                    </a:ext>
                  </a:extLst>
                </a:gridCol>
                <a:gridCol w="2295206">
                  <a:extLst>
                    <a:ext uri="{9D8B030D-6E8A-4147-A177-3AD203B41FA5}">
                      <a16:colId xmlns:a16="http://schemas.microsoft.com/office/drawing/2014/main" val="2076420961"/>
                    </a:ext>
                  </a:extLst>
                </a:gridCol>
                <a:gridCol w="2374985">
                  <a:extLst>
                    <a:ext uri="{9D8B030D-6E8A-4147-A177-3AD203B41FA5}">
                      <a16:colId xmlns:a16="http://schemas.microsoft.com/office/drawing/2014/main" val="1063341809"/>
                    </a:ext>
                  </a:extLst>
                </a:gridCol>
                <a:gridCol w="1791979">
                  <a:extLst>
                    <a:ext uri="{9D8B030D-6E8A-4147-A177-3AD203B41FA5}">
                      <a16:colId xmlns:a16="http://schemas.microsoft.com/office/drawing/2014/main" val="1827521830"/>
                    </a:ext>
                  </a:extLst>
                </a:gridCol>
                <a:gridCol w="2160191">
                  <a:extLst>
                    <a:ext uri="{9D8B030D-6E8A-4147-A177-3AD203B41FA5}">
                      <a16:colId xmlns:a16="http://schemas.microsoft.com/office/drawing/2014/main" val="3432492693"/>
                    </a:ext>
                  </a:extLst>
                </a:gridCol>
              </a:tblGrid>
              <a:tr h="1795415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Key Partners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Key Activities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Value Propositions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Customer Relationships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Customer Segments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extLst>
                  <a:ext uri="{0D108BD9-81ED-4DB2-BD59-A6C34878D82A}">
                    <a16:rowId xmlns:a16="http://schemas.microsoft.com/office/drawing/2014/main" val="3973285290"/>
                  </a:ext>
                </a:extLst>
              </a:tr>
              <a:tr h="1795415">
                <a:tc vMerge="1">
                  <a:txBody>
                    <a:bodyPr/>
                    <a:lstStyle/>
                    <a:p>
                      <a:pPr algn="l" fontAlgn="base"/>
                      <a:r>
                        <a:rPr lang="en-US" sz="900" b="0" i="0" dirty="0">
                          <a:solidFill>
                            <a:srgbClr val="3B2E58"/>
                          </a:solidFill>
                          <a:effectLst/>
                          <a:latin typeface="Segoe UI Semibold" panose="020B0702040204020203" pitchFamily="34" charset="0"/>
                        </a:rPr>
                        <a:t>Content​</a:t>
                      </a:r>
                      <a:endParaRPr lang="en-US" sz="1400" b="0" i="0" dirty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3B2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791" cap="flat" cmpd="sng" algn="ctr">
                      <a:solidFill>
                        <a:srgbClr val="3B2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Key Resources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vMerge="1">
                  <a:txBody>
                    <a:bodyPr/>
                    <a:lstStyle/>
                    <a:p>
                      <a:pPr algn="l" fontAlgn="base"/>
                      <a:r>
                        <a:rPr lang="en-US" sz="900" b="0" i="0">
                          <a:solidFill>
                            <a:srgbClr val="3B2E58"/>
                          </a:solidFill>
                          <a:effectLst/>
                          <a:latin typeface="Segoe UI" panose="020B0502040204020203" pitchFamily="34" charset="0"/>
                        </a:rPr>
                        <a:t>Content​</a:t>
                      </a:r>
                      <a:endParaRPr lang="en-US" sz="1400" b="0" i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3B2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3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E5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Channels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vMerge="1">
                  <a:txBody>
                    <a:bodyPr/>
                    <a:lstStyle/>
                    <a:p>
                      <a:pPr algn="l" fontAlgn="base"/>
                      <a:r>
                        <a:rPr lang="en-US" sz="900" b="0" i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Content​</a:t>
                      </a:r>
                      <a:endParaRPr lang="en-US" sz="1400" b="0" i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 anchor="ctr">
                    <a:lnL w="255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3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831376"/>
                  </a:ext>
                </a:extLst>
              </a:tr>
              <a:tr h="1795415">
                <a:tc gridSpan="2"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Cost Structure​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hMerge="1">
                  <a:txBody>
                    <a:bodyPr/>
                    <a:lstStyle/>
                    <a:p>
                      <a:pPr algn="l" fontAlgn="base"/>
                      <a:r>
                        <a:rPr lang="en-US" sz="900" b="0" i="0" dirty="0">
                          <a:solidFill>
                            <a:srgbClr val="3B2E58"/>
                          </a:solidFill>
                          <a:effectLst/>
                          <a:latin typeface="Segoe UI" panose="020B0502040204020203" pitchFamily="34" charset="0"/>
                        </a:rPr>
                        <a:t>Content​</a:t>
                      </a:r>
                    </a:p>
                    <a:p>
                      <a:pPr algn="l" fontAlgn="base"/>
                      <a:r>
                        <a:rPr lang="en-US" sz="900" b="0" i="0" dirty="0">
                          <a:solidFill>
                            <a:srgbClr val="3B2E58"/>
                          </a:solidFill>
                          <a:effectLst/>
                          <a:latin typeface="Segoe UI" panose="020B0502040204020203" pitchFamily="34" charset="0"/>
                        </a:rPr>
                        <a:t>Content​</a:t>
                      </a:r>
                    </a:p>
                    <a:p>
                      <a:pPr algn="l" fontAlgn="base"/>
                      <a:r>
                        <a:rPr lang="en-US" sz="900" b="0" i="0" dirty="0">
                          <a:solidFill>
                            <a:srgbClr val="3B2E58"/>
                          </a:solidFill>
                          <a:effectLst/>
                          <a:latin typeface="Segoe UI" panose="020B0502040204020203" pitchFamily="34" charset="0"/>
                        </a:rPr>
                        <a:t>Content​</a:t>
                      </a:r>
                      <a:endParaRPr lang="en-US" sz="1400" b="0" i="0" dirty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3B2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94" cap="flat" cmpd="sng" algn="ctr">
                      <a:solidFill>
                        <a:srgbClr val="E9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Revenue Streams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hMerge="1">
                  <a:txBody>
                    <a:bodyPr/>
                    <a:lstStyle/>
                    <a:p>
                      <a:pPr algn="l" fontAlgn="base"/>
                      <a:endParaRPr lang="en-US" sz="1400" b="0" i="0" dirty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 anchor="ctr">
                    <a:lnL w="255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3B2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94" cap="flat" cmpd="sng" algn="ctr">
                      <a:solidFill>
                        <a:srgbClr val="E9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61C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ase"/>
                      <a:r>
                        <a:rPr lang="en-US" sz="900" b="0" i="0" dirty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Revenue Streams</a:t>
                      </a:r>
                      <a:endParaRPr lang="en-US" sz="1400" b="0" i="0" dirty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 anchor="ctr">
                    <a:lnL w="255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94" cap="flat" cmpd="sng" algn="ctr">
                      <a:solidFill>
                        <a:srgbClr val="E9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330697"/>
                  </a:ext>
                </a:extLst>
              </a:tr>
            </a:tbl>
          </a:graphicData>
        </a:graphic>
      </p:graphicFrame>
      <p:pic>
        <p:nvPicPr>
          <p:cNvPr id="4" name="Picture 3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581BEE0C-5D4E-4A2B-B76B-3C3EAA961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6596" cy="916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42977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D8B33D-EC2E-667C-7732-2964215F2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507737"/>
              </p:ext>
            </p:extLst>
          </p:nvPr>
        </p:nvGraphicFramePr>
        <p:xfrm>
          <a:off x="725953" y="916597"/>
          <a:ext cx="10740094" cy="538624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17733">
                  <a:extLst>
                    <a:ext uri="{9D8B030D-6E8A-4147-A177-3AD203B41FA5}">
                      <a16:colId xmlns:a16="http://schemas.microsoft.com/office/drawing/2014/main" val="1369296598"/>
                    </a:ext>
                  </a:extLst>
                </a:gridCol>
                <a:gridCol w="2295206">
                  <a:extLst>
                    <a:ext uri="{9D8B030D-6E8A-4147-A177-3AD203B41FA5}">
                      <a16:colId xmlns:a16="http://schemas.microsoft.com/office/drawing/2014/main" val="2076420961"/>
                    </a:ext>
                  </a:extLst>
                </a:gridCol>
                <a:gridCol w="2374985">
                  <a:extLst>
                    <a:ext uri="{9D8B030D-6E8A-4147-A177-3AD203B41FA5}">
                      <a16:colId xmlns:a16="http://schemas.microsoft.com/office/drawing/2014/main" val="1063341809"/>
                    </a:ext>
                  </a:extLst>
                </a:gridCol>
                <a:gridCol w="1791979">
                  <a:extLst>
                    <a:ext uri="{9D8B030D-6E8A-4147-A177-3AD203B41FA5}">
                      <a16:colId xmlns:a16="http://schemas.microsoft.com/office/drawing/2014/main" val="1827521830"/>
                    </a:ext>
                  </a:extLst>
                </a:gridCol>
                <a:gridCol w="2160191">
                  <a:extLst>
                    <a:ext uri="{9D8B030D-6E8A-4147-A177-3AD203B41FA5}">
                      <a16:colId xmlns:a16="http://schemas.microsoft.com/office/drawing/2014/main" val="3432492693"/>
                    </a:ext>
                  </a:extLst>
                </a:gridCol>
              </a:tblGrid>
              <a:tr h="1795415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Key Partners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Key Activities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Value Propositions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Customer Relationships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Customer Segments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extLst>
                  <a:ext uri="{0D108BD9-81ED-4DB2-BD59-A6C34878D82A}">
                    <a16:rowId xmlns:a16="http://schemas.microsoft.com/office/drawing/2014/main" val="3973285290"/>
                  </a:ext>
                </a:extLst>
              </a:tr>
              <a:tr h="1795415">
                <a:tc vMerge="1">
                  <a:txBody>
                    <a:bodyPr/>
                    <a:lstStyle/>
                    <a:p>
                      <a:pPr algn="l" fontAlgn="base"/>
                      <a:r>
                        <a:rPr lang="en-US" sz="900" b="0" i="0" dirty="0">
                          <a:solidFill>
                            <a:srgbClr val="3B2E58"/>
                          </a:solidFill>
                          <a:effectLst/>
                          <a:latin typeface="Segoe UI Semibold" panose="020B0702040204020203" pitchFamily="34" charset="0"/>
                        </a:rPr>
                        <a:t>Content​</a:t>
                      </a:r>
                      <a:endParaRPr lang="en-US" sz="1400" b="0" i="0" dirty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3B2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791" cap="flat" cmpd="sng" algn="ctr">
                      <a:solidFill>
                        <a:srgbClr val="3B2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Key Resources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vMerge="1">
                  <a:txBody>
                    <a:bodyPr/>
                    <a:lstStyle/>
                    <a:p>
                      <a:pPr algn="l" fontAlgn="base"/>
                      <a:r>
                        <a:rPr lang="en-US" sz="900" b="0" i="0">
                          <a:solidFill>
                            <a:srgbClr val="3B2E58"/>
                          </a:solidFill>
                          <a:effectLst/>
                          <a:latin typeface="Segoe UI" panose="020B0502040204020203" pitchFamily="34" charset="0"/>
                        </a:rPr>
                        <a:t>Content​</a:t>
                      </a:r>
                      <a:endParaRPr lang="en-US" sz="1400" b="0" i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3B2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3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E5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Channels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vMerge="1">
                  <a:txBody>
                    <a:bodyPr/>
                    <a:lstStyle/>
                    <a:p>
                      <a:pPr algn="l" fontAlgn="base"/>
                      <a:r>
                        <a:rPr lang="en-US" sz="900" b="0" i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Content​</a:t>
                      </a:r>
                      <a:endParaRPr lang="en-US" sz="1400" b="0" i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 anchor="ctr">
                    <a:lnL w="255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3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831376"/>
                  </a:ext>
                </a:extLst>
              </a:tr>
              <a:tr h="1795415">
                <a:tc gridSpan="2"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Cost Structure​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hMerge="1">
                  <a:txBody>
                    <a:bodyPr/>
                    <a:lstStyle/>
                    <a:p>
                      <a:pPr algn="l" fontAlgn="base"/>
                      <a:r>
                        <a:rPr lang="en-US" sz="900" b="0" i="0" dirty="0">
                          <a:solidFill>
                            <a:srgbClr val="3B2E58"/>
                          </a:solidFill>
                          <a:effectLst/>
                          <a:latin typeface="Segoe UI" panose="020B0502040204020203" pitchFamily="34" charset="0"/>
                        </a:rPr>
                        <a:t>Content​</a:t>
                      </a:r>
                    </a:p>
                    <a:p>
                      <a:pPr algn="l" fontAlgn="base"/>
                      <a:r>
                        <a:rPr lang="en-US" sz="900" b="0" i="0" dirty="0">
                          <a:solidFill>
                            <a:srgbClr val="3B2E58"/>
                          </a:solidFill>
                          <a:effectLst/>
                          <a:latin typeface="Segoe UI" panose="020B0502040204020203" pitchFamily="34" charset="0"/>
                        </a:rPr>
                        <a:t>Content​</a:t>
                      </a:r>
                    </a:p>
                    <a:p>
                      <a:pPr algn="l" fontAlgn="base"/>
                      <a:r>
                        <a:rPr lang="en-US" sz="900" b="0" i="0" dirty="0">
                          <a:solidFill>
                            <a:srgbClr val="3B2E58"/>
                          </a:solidFill>
                          <a:effectLst/>
                          <a:latin typeface="Segoe UI" panose="020B0502040204020203" pitchFamily="34" charset="0"/>
                        </a:rPr>
                        <a:t>Content​</a:t>
                      </a:r>
                      <a:endParaRPr lang="en-US" sz="1400" b="0" i="0" dirty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3B2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94" cap="flat" cmpd="sng" algn="ctr">
                      <a:solidFill>
                        <a:srgbClr val="E9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Revenue Streams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hMerge="1">
                  <a:txBody>
                    <a:bodyPr/>
                    <a:lstStyle/>
                    <a:p>
                      <a:pPr algn="l" fontAlgn="base"/>
                      <a:endParaRPr lang="en-US" sz="1400" b="0" i="0" dirty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 anchor="ctr">
                    <a:lnL w="255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3B2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94" cap="flat" cmpd="sng" algn="ctr">
                      <a:solidFill>
                        <a:srgbClr val="E9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61C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ase"/>
                      <a:r>
                        <a:rPr lang="en-US" sz="900" b="0" i="0" dirty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Revenue Streams</a:t>
                      </a:r>
                      <a:endParaRPr lang="en-US" sz="1400" b="0" i="0" dirty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 anchor="ctr">
                    <a:lnL w="255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94" cap="flat" cmpd="sng" algn="ctr">
                      <a:solidFill>
                        <a:srgbClr val="E9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330697"/>
                  </a:ext>
                </a:extLst>
              </a:tr>
            </a:tbl>
          </a:graphicData>
        </a:graphic>
      </p:graphicFrame>
      <p:pic>
        <p:nvPicPr>
          <p:cNvPr id="4" name="Picture 3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581BEE0C-5D4E-4A2B-B76B-3C3EAA961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6596" cy="916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9346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10BA-6108-F3DB-6DC3-2161DEAA1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99" y="1006340"/>
            <a:ext cx="2909157" cy="16002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BUSINESS </a:t>
            </a:r>
            <a:br>
              <a:rPr lang="en-US" sz="4000" dirty="0"/>
            </a:br>
            <a:r>
              <a:rPr lang="en-US" sz="4000" dirty="0"/>
              <a:t>NAME</a:t>
            </a:r>
            <a:br>
              <a:rPr lang="en-KE" dirty="0">
                <a:effectLst/>
              </a:rPr>
            </a:br>
            <a:endParaRPr lang="en-US" dirty="0"/>
          </a:p>
        </p:txBody>
      </p:sp>
      <p:pic>
        <p:nvPicPr>
          <p:cNvPr id="6" name="Picture Placeholder 5" descr="A person and person shaking hands&#10;&#10;Description automatically generated">
            <a:extLst>
              <a:ext uri="{FF2B5EF4-FFF2-40B4-BE49-F238E27FC236}">
                <a16:creationId xmlns:a16="http://schemas.microsoft.com/office/drawing/2014/main" id="{6D11EEE9-692A-F865-DA38-05F9CC6822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4652871" y="335868"/>
            <a:ext cx="7539129" cy="595296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2C446-5FC6-CAEE-CCAA-087E63959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3155" y="2397534"/>
            <a:ext cx="3932237" cy="328254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Lorem ipsum dolor sit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amet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consectetur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adipiscing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elit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, sed do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eiusmod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tempor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incididunt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labore et dolore magna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aliqua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7" name="Picture 6" descr="clipart sticky note 10 free Cliparts | Download images on Clipground 2023">
            <a:extLst>
              <a:ext uri="{FF2B5EF4-FFF2-40B4-BE49-F238E27FC236}">
                <a16:creationId xmlns:a16="http://schemas.microsoft.com/office/drawing/2014/main" id="{B757C3D6-577E-287E-C913-254E1B594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679" y="233061"/>
            <a:ext cx="3008192" cy="302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A129BD-341D-3E89-59D2-EB245DD349DA}"/>
              </a:ext>
            </a:extLst>
          </p:cNvPr>
          <p:cNvSpPr txBox="1"/>
          <p:nvPr/>
        </p:nvSpPr>
        <p:spPr>
          <a:xfrm>
            <a:off x="9148219" y="465566"/>
            <a:ext cx="2522413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 Do</a:t>
            </a:r>
          </a:p>
          <a:p>
            <a:r>
              <a:rPr lang="en-US" sz="1000" b="1" dirty="0"/>
              <a:t>2 Minutes</a:t>
            </a:r>
          </a:p>
          <a:p>
            <a:pPr marL="342900" indent="-342900">
              <a:buAutoNum type="arabicPeriod"/>
            </a:pPr>
            <a:r>
              <a:rPr lang="en-US" sz="1050" dirty="0"/>
              <a:t>Replace the image with your own </a:t>
            </a:r>
            <a:r>
              <a:rPr lang="en-US" sz="1050" b="1" dirty="0"/>
              <a:t>Hero Image &amp; logo</a:t>
            </a:r>
          </a:p>
          <a:p>
            <a:pPr marL="342900" indent="-342900">
              <a:buAutoNum type="arabicPeriod"/>
            </a:pPr>
            <a:r>
              <a:rPr lang="en-US" sz="1050" dirty="0"/>
              <a:t>Replace the </a:t>
            </a:r>
            <a:r>
              <a:rPr lang="en-US" sz="1050" b="1" dirty="0"/>
              <a:t>branded name of your business </a:t>
            </a:r>
            <a:r>
              <a:rPr lang="en-US" sz="1050" dirty="0"/>
              <a:t>where it says </a:t>
            </a:r>
            <a:r>
              <a:rPr lang="en-US" sz="1050" i="1" dirty="0"/>
              <a:t>Business Name</a:t>
            </a:r>
          </a:p>
          <a:p>
            <a:pPr marL="342900" indent="-342900">
              <a:buAutoNum type="arabicPeriod"/>
            </a:pPr>
            <a:r>
              <a:rPr lang="en-US" sz="1050" dirty="0"/>
              <a:t>Insert your </a:t>
            </a:r>
            <a:r>
              <a:rPr lang="en-US" sz="1050" b="1" dirty="0"/>
              <a:t>“branded tagline” </a:t>
            </a:r>
            <a:r>
              <a:rPr lang="en-US" sz="1050" dirty="0"/>
              <a:t>into the paragraph under the name</a:t>
            </a:r>
          </a:p>
          <a:p>
            <a:pPr marL="342900" indent="-342900">
              <a:buAutoNum type="arabicPeriod"/>
            </a:pPr>
            <a:r>
              <a:rPr lang="en-US" sz="1050" dirty="0"/>
              <a:t>Change the created by name to yours</a:t>
            </a:r>
          </a:p>
          <a:p>
            <a:pPr marL="342900" indent="-342900">
              <a:buAutoNum type="arabicPeriod"/>
            </a:pPr>
            <a:r>
              <a:rPr lang="en-US" sz="1050" dirty="0"/>
              <a:t>Delete and remove this sticky note</a:t>
            </a:r>
          </a:p>
        </p:txBody>
      </p:sp>
      <p:pic>
        <p:nvPicPr>
          <p:cNvPr id="9" name="Picture 8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27FED0BE-CCE9-B73E-3CE2-EC822A6C5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75063" cy="775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5E5A90-B098-AB4C-BC6B-AB1DA51F3CE9}"/>
              </a:ext>
            </a:extLst>
          </p:cNvPr>
          <p:cNvSpPr txBox="1"/>
          <p:nvPr/>
        </p:nvSpPr>
        <p:spPr>
          <a:xfrm>
            <a:off x="543155" y="5733044"/>
            <a:ext cx="40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Created by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C08B7-D6A3-5A64-C7D5-DC8B6E36A7C1}"/>
              </a:ext>
            </a:extLst>
          </p:cNvPr>
          <p:cNvSpPr txBox="1"/>
          <p:nvPr/>
        </p:nvSpPr>
        <p:spPr>
          <a:xfrm>
            <a:off x="543155" y="6102376"/>
            <a:ext cx="40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name</a:t>
            </a:r>
          </a:p>
        </p:txBody>
      </p:sp>
    </p:spTree>
    <p:extLst>
      <p:ext uri="{BB962C8B-B14F-4D97-AF65-F5344CB8AC3E}">
        <p14:creationId xmlns:p14="http://schemas.microsoft.com/office/powerpoint/2010/main" val="1741975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oup of people in an office&#10;&#10;Description automatically generated">
            <a:extLst>
              <a:ext uri="{FF2B5EF4-FFF2-40B4-BE49-F238E27FC236}">
                <a16:creationId xmlns:a16="http://schemas.microsoft.com/office/drawing/2014/main" id="{0AACB5CA-626B-E1F2-C8BE-E098B9C7D0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012" y="127000"/>
            <a:ext cx="3103563" cy="3103563"/>
          </a:xfrm>
        </p:spPr>
      </p:pic>
      <p:pic>
        <p:nvPicPr>
          <p:cNvPr id="11" name="Content Placeholder 10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8003E094-937A-C9B5-4B01-47FE06B0E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439" y="3773487"/>
            <a:ext cx="2957513" cy="29575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1E53D6-A941-11A5-2AAC-D77407025D43}"/>
              </a:ext>
            </a:extLst>
          </p:cNvPr>
          <p:cNvSpPr txBox="1"/>
          <p:nvPr/>
        </p:nvSpPr>
        <p:spPr>
          <a:xfrm>
            <a:off x="731635" y="839946"/>
            <a:ext cx="468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Customer Segment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76138-DD60-A7A6-3B7C-44AD5759706C}"/>
              </a:ext>
            </a:extLst>
          </p:cNvPr>
          <p:cNvSpPr txBox="1"/>
          <p:nvPr/>
        </p:nvSpPr>
        <p:spPr>
          <a:xfrm>
            <a:off x="731635" y="1956484"/>
            <a:ext cx="49884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Lorem ipsum dolor sit </a:t>
            </a:r>
            <a:r>
              <a:rPr lang="en-US" b="0" i="0" dirty="0" err="1">
                <a:effectLst/>
              </a:rPr>
              <a:t>amet</a:t>
            </a:r>
            <a:r>
              <a:rPr lang="en-US" b="0" i="0" dirty="0">
                <a:effectLst/>
              </a:rPr>
              <a:t>, </a:t>
            </a:r>
            <a:r>
              <a:rPr lang="en-US" b="0" i="0" dirty="0" err="1">
                <a:effectLst/>
              </a:rPr>
              <a:t>consectetur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adipiscing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elit</a:t>
            </a:r>
            <a:r>
              <a:rPr lang="en-US" b="0" i="0" dirty="0">
                <a:effectLst/>
              </a:rPr>
              <a:t>, sed do </a:t>
            </a:r>
            <a:r>
              <a:rPr lang="en-US" b="0" i="0" dirty="0" err="1">
                <a:effectLst/>
              </a:rPr>
              <a:t>eiusmod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tempor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incididunt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ut</a:t>
            </a:r>
            <a:r>
              <a:rPr lang="en-US" b="0" i="0" dirty="0">
                <a:effectLst/>
              </a:rPr>
              <a:t> labore et dolore magna </a:t>
            </a:r>
            <a:r>
              <a:rPr lang="en-US" b="0" i="0" dirty="0" err="1">
                <a:effectLst/>
              </a:rPr>
              <a:t>aliqua</a:t>
            </a:r>
            <a:r>
              <a:rPr lang="en-US" b="0" i="0" dirty="0">
                <a:effectLst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Ut </a:t>
            </a:r>
            <a:r>
              <a:rPr lang="en-US" b="0" i="0" dirty="0" err="1">
                <a:effectLst/>
              </a:rPr>
              <a:t>enim</a:t>
            </a:r>
            <a:r>
              <a:rPr lang="en-US" b="0" i="0" dirty="0">
                <a:effectLst/>
              </a:rPr>
              <a:t> ad minim </a:t>
            </a:r>
            <a:r>
              <a:rPr lang="en-US" b="0" i="0" dirty="0" err="1">
                <a:effectLst/>
              </a:rPr>
              <a:t>veniam</a:t>
            </a:r>
            <a:r>
              <a:rPr lang="en-US" b="0" i="0" dirty="0">
                <a:effectLst/>
              </a:rPr>
              <a:t>, </a:t>
            </a:r>
            <a:r>
              <a:rPr lang="en-US" b="0" i="0" dirty="0" err="1">
                <a:effectLst/>
              </a:rPr>
              <a:t>quis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nostrud</a:t>
            </a:r>
            <a:r>
              <a:rPr lang="en-US" b="0" i="0" dirty="0">
                <a:effectLst/>
              </a:rPr>
              <a:t> exercitation </a:t>
            </a:r>
            <a:r>
              <a:rPr lang="en-US" b="0" i="0" dirty="0" err="1">
                <a:effectLst/>
              </a:rPr>
              <a:t>ullamco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laboris</a:t>
            </a:r>
            <a:r>
              <a:rPr lang="en-US" b="0" i="0" dirty="0">
                <a:effectLst/>
              </a:rPr>
              <a:t> nisi </a:t>
            </a:r>
            <a:r>
              <a:rPr lang="en-US" b="0" i="0" dirty="0" err="1">
                <a:effectLst/>
              </a:rPr>
              <a:t>ut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aliquip</a:t>
            </a:r>
            <a:r>
              <a:rPr lang="en-US" b="0" i="0" dirty="0">
                <a:effectLst/>
              </a:rPr>
              <a:t> ex </a:t>
            </a:r>
            <a:r>
              <a:rPr lang="en-US" b="0" i="0" dirty="0" err="1">
                <a:effectLst/>
              </a:rPr>
              <a:t>ea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commodo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consequat</a:t>
            </a:r>
            <a:r>
              <a:rPr lang="en-US" b="0" i="0" dirty="0">
                <a:effectLst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Duis </a:t>
            </a:r>
            <a:r>
              <a:rPr lang="en-US" b="0" i="0" dirty="0" err="1">
                <a:effectLst/>
              </a:rPr>
              <a:t>aute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irure</a:t>
            </a:r>
            <a:r>
              <a:rPr lang="en-US" b="0" i="0" dirty="0">
                <a:effectLst/>
              </a:rPr>
              <a:t> dolor in </a:t>
            </a:r>
            <a:r>
              <a:rPr lang="en-US" b="0" i="0" dirty="0" err="1">
                <a:effectLst/>
              </a:rPr>
              <a:t>reprehenderit</a:t>
            </a:r>
            <a:r>
              <a:rPr lang="en-US" b="0" i="0" dirty="0">
                <a:effectLst/>
              </a:rPr>
              <a:t> in </a:t>
            </a:r>
            <a:r>
              <a:rPr lang="en-US" b="0" i="0" dirty="0" err="1">
                <a:effectLst/>
              </a:rPr>
              <a:t>voluptate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velit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esse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cillum</a:t>
            </a:r>
            <a:r>
              <a:rPr lang="en-US" b="0" i="0" dirty="0">
                <a:effectLst/>
              </a:rPr>
              <a:t> dolore </a:t>
            </a:r>
            <a:r>
              <a:rPr lang="en-US" b="0" i="0" dirty="0" err="1">
                <a:effectLst/>
              </a:rPr>
              <a:t>eu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fugiat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nulla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pariatur</a:t>
            </a:r>
            <a:r>
              <a:rPr lang="en-US" b="0" i="0" dirty="0">
                <a:effectLst/>
              </a:rPr>
              <a:t>.</a:t>
            </a:r>
            <a:endParaRPr lang="en-US" dirty="0"/>
          </a:p>
        </p:txBody>
      </p:sp>
      <p:pic>
        <p:nvPicPr>
          <p:cNvPr id="9" name="Picture 8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30FA2573-F869-2F8E-CE62-D2D613378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75063" cy="775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clipart sticky note 10 free Cliparts | Download images on Clipground 2023">
            <a:extLst>
              <a:ext uri="{FF2B5EF4-FFF2-40B4-BE49-F238E27FC236}">
                <a16:creationId xmlns:a16="http://schemas.microsoft.com/office/drawing/2014/main" id="{20779B4B-2C5F-EEB8-C9A2-61EA81D1C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926" y="1486277"/>
            <a:ext cx="2364823" cy="23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0AB2B7-2A45-54A0-0816-9A18B0968B3D}"/>
              </a:ext>
            </a:extLst>
          </p:cNvPr>
          <p:cNvSpPr txBox="1"/>
          <p:nvPr/>
        </p:nvSpPr>
        <p:spPr>
          <a:xfrm>
            <a:off x="6545320" y="1696721"/>
            <a:ext cx="175647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To Do</a:t>
            </a:r>
          </a:p>
          <a:p>
            <a:r>
              <a:rPr lang="en-US" sz="1000" b="1" dirty="0"/>
              <a:t>1 Minute</a:t>
            </a:r>
          </a:p>
          <a:p>
            <a:pPr marL="342900" indent="-342900">
              <a:buAutoNum type="arabicPeriod"/>
            </a:pPr>
            <a:r>
              <a:rPr lang="en-US" sz="1000" dirty="0"/>
              <a:t>Replace the image (s) with that of </a:t>
            </a:r>
            <a:r>
              <a:rPr lang="en-US" sz="1000" b="1" dirty="0"/>
              <a:t>your customers </a:t>
            </a:r>
          </a:p>
          <a:p>
            <a:pPr marL="342900" indent="-342900">
              <a:buAutoNum type="arabicPeriod"/>
            </a:pPr>
            <a:r>
              <a:rPr lang="en-US" sz="1000" dirty="0"/>
              <a:t>Replace the lorem ipsum content with the description you generated for your customers</a:t>
            </a:r>
          </a:p>
          <a:p>
            <a:pPr marL="342900" indent="-342900">
              <a:buAutoNum type="arabicPeriod"/>
            </a:pPr>
            <a:r>
              <a:rPr lang="en-US" sz="1000" dirty="0"/>
              <a:t>Delete and remove this sticky note</a:t>
            </a:r>
          </a:p>
        </p:txBody>
      </p:sp>
    </p:spTree>
    <p:extLst>
      <p:ext uri="{BB962C8B-B14F-4D97-AF65-F5344CB8AC3E}">
        <p14:creationId xmlns:p14="http://schemas.microsoft.com/office/powerpoint/2010/main" val="1081491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D11EEE9-692A-F865-DA38-05F9CC6822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/>
        </p:blipFill>
        <p:spPr>
          <a:xfrm>
            <a:off x="4652871" y="335868"/>
            <a:ext cx="7539129" cy="5952964"/>
          </a:xfrm>
        </p:spPr>
      </p:pic>
      <p:pic>
        <p:nvPicPr>
          <p:cNvPr id="9" name="Picture 8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27FED0BE-CCE9-B73E-3CE2-EC822A6C5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75063" cy="775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32DB7D-F637-3644-9AF5-527432DA75C7}"/>
              </a:ext>
            </a:extLst>
          </p:cNvPr>
          <p:cNvSpPr txBox="1"/>
          <p:nvPr/>
        </p:nvSpPr>
        <p:spPr>
          <a:xfrm>
            <a:off x="402226" y="1407605"/>
            <a:ext cx="3597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Value Proposition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A13252-FF75-7307-6F0E-94A4B13A64DD}"/>
              </a:ext>
            </a:extLst>
          </p:cNvPr>
          <p:cNvSpPr txBox="1"/>
          <p:nvPr/>
        </p:nvSpPr>
        <p:spPr>
          <a:xfrm>
            <a:off x="521368" y="3164317"/>
            <a:ext cx="3597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Lorem ipsum dolor sit </a:t>
            </a:r>
            <a:r>
              <a:rPr lang="en-US" sz="2400" b="0" i="0" dirty="0" err="1">
                <a:effectLst/>
              </a:rPr>
              <a:t>amet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</a:rPr>
              <a:t>Consectetur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adipiscing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elit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Sed do </a:t>
            </a:r>
            <a:r>
              <a:rPr lang="en-US" sz="2400" b="0" i="0" dirty="0" err="1">
                <a:effectLst/>
              </a:rPr>
              <a:t>eiusmod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tempor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incididunt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ut</a:t>
            </a:r>
            <a:r>
              <a:rPr lang="en-US" sz="2400" b="0" i="0" dirty="0">
                <a:effectLst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</a:t>
            </a:r>
            <a:r>
              <a:rPr lang="en-US" sz="2400" b="0" i="0" dirty="0">
                <a:effectLst/>
              </a:rPr>
              <a:t>abore et dolore magna </a:t>
            </a:r>
            <a:r>
              <a:rPr lang="en-US" sz="2400" b="0" i="0" dirty="0" err="1">
                <a:effectLst/>
              </a:rPr>
              <a:t>aliqua</a:t>
            </a:r>
            <a:endParaRPr lang="en-US" sz="2400" dirty="0"/>
          </a:p>
        </p:txBody>
      </p:sp>
      <p:pic>
        <p:nvPicPr>
          <p:cNvPr id="16" name="Picture 15" descr="clipart sticky note 10 free Cliparts | Download images on Clipground 2023">
            <a:extLst>
              <a:ext uri="{FF2B5EF4-FFF2-40B4-BE49-F238E27FC236}">
                <a16:creationId xmlns:a16="http://schemas.microsoft.com/office/drawing/2014/main" id="{E5191C78-2475-92FB-8A30-C82F4B0E0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88" y="2085924"/>
            <a:ext cx="2789349" cy="280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F65EDC-9ECF-6C80-3FAE-41FCB4FF5949}"/>
              </a:ext>
            </a:extLst>
          </p:cNvPr>
          <p:cNvSpPr txBox="1"/>
          <p:nvPr/>
        </p:nvSpPr>
        <p:spPr>
          <a:xfrm>
            <a:off x="7668334" y="2432729"/>
            <a:ext cx="2420145" cy="1992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To Do</a:t>
            </a:r>
          </a:p>
          <a:p>
            <a:r>
              <a:rPr lang="en-US" sz="1050" b="1" dirty="0"/>
              <a:t>2 Minutes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image (s) with that of </a:t>
            </a:r>
            <a:r>
              <a:rPr lang="en-US" sz="1100" b="1" dirty="0"/>
              <a:t>your value proposition 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lorem ipsum content with the description you generated for your value proposition segment</a:t>
            </a:r>
          </a:p>
          <a:p>
            <a:pPr marL="342900" indent="-342900">
              <a:buAutoNum type="arabicPeriod"/>
            </a:pPr>
            <a:r>
              <a:rPr lang="en-US" sz="1100" dirty="0"/>
              <a:t>Delete and remove this sticky note</a:t>
            </a:r>
          </a:p>
        </p:txBody>
      </p:sp>
    </p:spTree>
    <p:extLst>
      <p:ext uri="{BB962C8B-B14F-4D97-AF65-F5344CB8AC3E}">
        <p14:creationId xmlns:p14="http://schemas.microsoft.com/office/powerpoint/2010/main" val="2656071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8E3F2-2BF0-85DB-CB76-B7101A4B8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r="1117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27FED0BE-CCE9-B73E-3CE2-EC822A6C5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75063" cy="775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A739D5-D670-7BCB-B46C-6AE0CC91260D}"/>
              </a:ext>
            </a:extLst>
          </p:cNvPr>
          <p:cNvSpPr txBox="1"/>
          <p:nvPr/>
        </p:nvSpPr>
        <p:spPr>
          <a:xfrm>
            <a:off x="1143355" y="1287380"/>
            <a:ext cx="4952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Customer Relations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C5048-6D2B-A4F9-F8CE-63320F2A8A09}"/>
              </a:ext>
            </a:extLst>
          </p:cNvPr>
          <p:cNvSpPr txBox="1"/>
          <p:nvPr/>
        </p:nvSpPr>
        <p:spPr>
          <a:xfrm>
            <a:off x="1422153" y="2342014"/>
            <a:ext cx="4894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</a:rPr>
              <a:t>Lorem ipsum dolor sit </a:t>
            </a:r>
            <a:r>
              <a:rPr lang="en-US" sz="2400" b="0" i="0" dirty="0" err="1">
                <a:effectLst/>
              </a:rPr>
              <a:t>amet</a:t>
            </a:r>
            <a:r>
              <a:rPr lang="en-US" sz="2400" b="0" i="0" dirty="0">
                <a:effectLst/>
              </a:rPr>
              <a:t>, </a:t>
            </a:r>
            <a:r>
              <a:rPr lang="en-US" sz="2400" b="0" i="0" dirty="0" err="1">
                <a:effectLst/>
              </a:rPr>
              <a:t>consectetur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adipiscing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elit</a:t>
            </a:r>
            <a:r>
              <a:rPr lang="en-US" sz="2400" b="0" i="0" dirty="0">
                <a:effectLst/>
              </a:rPr>
              <a:t>, sed do </a:t>
            </a:r>
            <a:r>
              <a:rPr lang="en-US" sz="2400" b="0" i="0" dirty="0" err="1">
                <a:effectLst/>
              </a:rPr>
              <a:t>eiusmod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tempor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incididunt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ut</a:t>
            </a:r>
            <a:r>
              <a:rPr lang="en-US" sz="2400" b="0" i="0" dirty="0">
                <a:effectLst/>
              </a:rPr>
              <a:t> labore et dolore magna </a:t>
            </a:r>
            <a:r>
              <a:rPr lang="en-US" sz="2400" b="0" i="0" dirty="0" err="1">
                <a:effectLst/>
              </a:rPr>
              <a:t>aliqua</a:t>
            </a:r>
            <a:endParaRPr lang="en-US" sz="2400" dirty="0"/>
          </a:p>
        </p:txBody>
      </p:sp>
      <p:pic>
        <p:nvPicPr>
          <p:cNvPr id="8" name="Picture 7" descr="clipart sticky note 10 free Cliparts | Download images on Clipground 2023">
            <a:extLst>
              <a:ext uri="{FF2B5EF4-FFF2-40B4-BE49-F238E27FC236}">
                <a16:creationId xmlns:a16="http://schemas.microsoft.com/office/drawing/2014/main" id="{C1FDB3CA-FAD7-9C61-72D0-0BF056852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88" y="2085924"/>
            <a:ext cx="2789349" cy="280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42EE1F-27BF-3F01-AE90-B862A7FDC996}"/>
              </a:ext>
            </a:extLst>
          </p:cNvPr>
          <p:cNvSpPr txBox="1"/>
          <p:nvPr/>
        </p:nvSpPr>
        <p:spPr>
          <a:xfrm>
            <a:off x="7668335" y="2432729"/>
            <a:ext cx="2149434" cy="23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To Do</a:t>
            </a:r>
          </a:p>
          <a:p>
            <a:r>
              <a:rPr lang="en-US" sz="1050" b="1" dirty="0"/>
              <a:t>2 Minutes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image (s) with that of </a:t>
            </a:r>
            <a:r>
              <a:rPr lang="en-US" sz="1100" b="1" dirty="0"/>
              <a:t>your customer relations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lorem ipsum content with the description you generated for your customer relations segment</a:t>
            </a:r>
          </a:p>
          <a:p>
            <a:pPr marL="342900" indent="-342900">
              <a:buAutoNum type="arabicPeriod"/>
            </a:pPr>
            <a:r>
              <a:rPr lang="en-US" sz="1100" dirty="0"/>
              <a:t>Delete and remove this sticky note</a:t>
            </a:r>
          </a:p>
        </p:txBody>
      </p:sp>
    </p:spTree>
    <p:extLst>
      <p:ext uri="{BB962C8B-B14F-4D97-AF65-F5344CB8AC3E}">
        <p14:creationId xmlns:p14="http://schemas.microsoft.com/office/powerpoint/2010/main" val="2797795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E8E3F2-2BF0-85DB-CB76-B7101A4B8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27FED0BE-CCE9-B73E-3CE2-EC822A6C5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75063" cy="775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442A403-D1DF-4827-E19C-2624E7879EB9}"/>
              </a:ext>
            </a:extLst>
          </p:cNvPr>
          <p:cNvSpPr txBox="1">
            <a:spLocks/>
          </p:cNvSpPr>
          <p:nvPr/>
        </p:nvSpPr>
        <p:spPr>
          <a:xfrm>
            <a:off x="960092" y="1259530"/>
            <a:ext cx="4368800" cy="10264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800" b="1">
                <a:latin typeface="Segoe UI" panose="020B0502040204020203" pitchFamily="34" charset="0"/>
              </a:rPr>
              <a:t>Key Channels</a:t>
            </a:r>
            <a:br>
              <a:rPr lang="en-GB" sz="2200">
                <a:latin typeface="Segoe UI" panose="020B0502040204020203" pitchFamily="34" charset="0"/>
              </a:rPr>
            </a:br>
            <a:endParaRPr lang="en-GB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65386-3209-E30F-F085-449A595D1B12}"/>
              </a:ext>
            </a:extLst>
          </p:cNvPr>
          <p:cNvSpPr txBox="1"/>
          <p:nvPr/>
        </p:nvSpPr>
        <p:spPr>
          <a:xfrm>
            <a:off x="960092" y="2285995"/>
            <a:ext cx="45454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Lorem ipsum dolor sit </a:t>
            </a:r>
            <a:r>
              <a:rPr lang="en-US" sz="2400" b="0" i="0" dirty="0" err="1">
                <a:effectLst/>
              </a:rPr>
              <a:t>amet</a:t>
            </a:r>
            <a:endParaRPr lang="en-US" sz="2400" b="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</a:rPr>
              <a:t>Consectetur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adipiscing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elit</a:t>
            </a:r>
            <a:endParaRPr lang="en-US" sz="2400" b="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Sed do </a:t>
            </a:r>
            <a:r>
              <a:rPr lang="en-US" sz="2400" b="0" i="0" dirty="0" err="1">
                <a:effectLst/>
              </a:rPr>
              <a:t>eiusmod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tempor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incididunt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ut</a:t>
            </a:r>
            <a:r>
              <a:rPr lang="en-US" sz="2400" b="0" i="0" dirty="0">
                <a:effectLst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</a:t>
            </a:r>
            <a:r>
              <a:rPr lang="en-US" sz="2400" b="0" i="0" dirty="0">
                <a:effectLst/>
              </a:rPr>
              <a:t>abore et dolore magna </a:t>
            </a:r>
            <a:r>
              <a:rPr lang="en-US" sz="2400" b="0" i="0" dirty="0" err="1">
                <a:effectLst/>
              </a:rPr>
              <a:t>aliqua</a:t>
            </a:r>
            <a:endParaRPr lang="en-US" sz="2400" dirty="0"/>
          </a:p>
        </p:txBody>
      </p:sp>
      <p:pic>
        <p:nvPicPr>
          <p:cNvPr id="6" name="Picture 5" descr="clipart sticky note 10 free Cliparts | Download images on Clipground 2023">
            <a:extLst>
              <a:ext uri="{FF2B5EF4-FFF2-40B4-BE49-F238E27FC236}">
                <a16:creationId xmlns:a16="http://schemas.microsoft.com/office/drawing/2014/main" id="{CD8F5E5D-D99A-5E73-12B5-DDF5D0F01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73" y="4287703"/>
            <a:ext cx="2789349" cy="280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35FE73-C170-A953-711F-62AE764E3502}"/>
              </a:ext>
            </a:extLst>
          </p:cNvPr>
          <p:cNvSpPr txBox="1"/>
          <p:nvPr/>
        </p:nvSpPr>
        <p:spPr>
          <a:xfrm>
            <a:off x="8576719" y="4634508"/>
            <a:ext cx="242014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To Do</a:t>
            </a:r>
          </a:p>
          <a:p>
            <a:r>
              <a:rPr lang="en-US" sz="1050" b="1" dirty="0"/>
              <a:t>2 Minutes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image (s) with that of </a:t>
            </a:r>
            <a:r>
              <a:rPr lang="en-US" sz="1100" b="1" dirty="0"/>
              <a:t>your key channels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lorem ipsum content with the description you generated for your key channels segment</a:t>
            </a:r>
          </a:p>
          <a:p>
            <a:pPr marL="342900" indent="-342900">
              <a:buAutoNum type="arabicPeriod"/>
            </a:pPr>
            <a:r>
              <a:rPr lang="en-US" sz="1100" dirty="0"/>
              <a:t>Delete and remove this sticky note</a:t>
            </a:r>
          </a:p>
        </p:txBody>
      </p:sp>
    </p:spTree>
    <p:extLst>
      <p:ext uri="{BB962C8B-B14F-4D97-AF65-F5344CB8AC3E}">
        <p14:creationId xmlns:p14="http://schemas.microsoft.com/office/powerpoint/2010/main" val="1816309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8E3F2-2BF0-85DB-CB76-B7101A4B8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" r="5607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pic>
        <p:nvPicPr>
          <p:cNvPr id="9" name="Picture 8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27FED0BE-CCE9-B73E-3CE2-EC822A6C5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75063" cy="775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5CD969-3CEA-4A9F-1C41-7FEB544CB71E}"/>
              </a:ext>
            </a:extLst>
          </p:cNvPr>
          <p:cNvSpPr txBox="1"/>
          <p:nvPr/>
        </p:nvSpPr>
        <p:spPr>
          <a:xfrm>
            <a:off x="450022" y="1621842"/>
            <a:ext cx="4545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Key Activities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D719C-99C8-6610-6AF7-ECCDD6B7662A}"/>
              </a:ext>
            </a:extLst>
          </p:cNvPr>
          <p:cNvSpPr txBox="1"/>
          <p:nvPr/>
        </p:nvSpPr>
        <p:spPr>
          <a:xfrm>
            <a:off x="644768" y="2452839"/>
            <a:ext cx="45454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Lorem ipsum dolor sit </a:t>
            </a:r>
            <a:r>
              <a:rPr lang="en-US" sz="2400" b="0" i="0" dirty="0" err="1">
                <a:effectLst/>
              </a:rPr>
              <a:t>amet</a:t>
            </a:r>
            <a:endParaRPr lang="en-US" sz="2400" b="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</a:rPr>
              <a:t>Consectetur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adipiscing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elit</a:t>
            </a:r>
            <a:endParaRPr lang="en-US" sz="2400" b="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Sed do </a:t>
            </a:r>
            <a:r>
              <a:rPr lang="en-US" sz="2400" b="0" i="0" dirty="0" err="1">
                <a:effectLst/>
              </a:rPr>
              <a:t>eiusmod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tempor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incididunt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ut</a:t>
            </a:r>
            <a:r>
              <a:rPr lang="en-US" sz="2400" b="0" i="0" dirty="0">
                <a:effectLst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</a:t>
            </a:r>
            <a:r>
              <a:rPr lang="en-US" sz="2400" b="0" i="0" dirty="0">
                <a:effectLst/>
              </a:rPr>
              <a:t>abore et dolore magna </a:t>
            </a:r>
            <a:r>
              <a:rPr lang="en-US" sz="2400" b="0" i="0" dirty="0" err="1">
                <a:effectLst/>
              </a:rPr>
              <a:t>aliqua</a:t>
            </a:r>
            <a:endParaRPr lang="en-US" sz="2400" dirty="0"/>
          </a:p>
        </p:txBody>
      </p:sp>
      <p:pic>
        <p:nvPicPr>
          <p:cNvPr id="8" name="Picture 7" descr="clipart sticky note 10 free Cliparts | Download images on Clipground 2023">
            <a:extLst>
              <a:ext uri="{FF2B5EF4-FFF2-40B4-BE49-F238E27FC236}">
                <a16:creationId xmlns:a16="http://schemas.microsoft.com/office/drawing/2014/main" id="{7CB63BB4-B5D3-CC9F-FB51-89FC2F2C8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125" y="1476103"/>
            <a:ext cx="2789349" cy="280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9595F0-B054-6A38-6AA4-8B244905023A}"/>
              </a:ext>
            </a:extLst>
          </p:cNvPr>
          <p:cNvSpPr txBox="1"/>
          <p:nvPr/>
        </p:nvSpPr>
        <p:spPr>
          <a:xfrm>
            <a:off x="6718871" y="1822908"/>
            <a:ext cx="242014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To Do</a:t>
            </a:r>
          </a:p>
          <a:p>
            <a:r>
              <a:rPr lang="en-US" sz="1050" b="1" dirty="0"/>
              <a:t>2 Minutes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image (s) with that of </a:t>
            </a:r>
            <a:r>
              <a:rPr lang="en-US" sz="1100" b="1" dirty="0"/>
              <a:t>your key activities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lorem ipsum content with the description you generated for your key activities segment</a:t>
            </a:r>
          </a:p>
          <a:p>
            <a:pPr marL="342900" indent="-342900">
              <a:buAutoNum type="arabicPeriod"/>
            </a:pPr>
            <a:r>
              <a:rPr lang="en-US" sz="1100" dirty="0"/>
              <a:t>Delete and remove this sticky note</a:t>
            </a:r>
          </a:p>
        </p:txBody>
      </p:sp>
    </p:spTree>
    <p:extLst>
      <p:ext uri="{BB962C8B-B14F-4D97-AF65-F5344CB8AC3E}">
        <p14:creationId xmlns:p14="http://schemas.microsoft.com/office/powerpoint/2010/main" val="2760000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ACB5CA-626B-E1F2-C8BE-E098B9C7D0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7280" y="1941981"/>
            <a:ext cx="2957513" cy="2957513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003E094-937A-C9B5-4B01-47FE06B0E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6076" y="1950243"/>
            <a:ext cx="2957513" cy="2957513"/>
          </a:xfrm>
        </p:spPr>
      </p:pic>
      <p:pic>
        <p:nvPicPr>
          <p:cNvPr id="9" name="Picture 8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30FA2573-F869-2F8E-CE62-D2D613378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75063" cy="775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1BE38-7A41-2167-2490-8756FB04A3B0}"/>
              </a:ext>
            </a:extLst>
          </p:cNvPr>
          <p:cNvSpPr txBox="1"/>
          <p:nvPr/>
        </p:nvSpPr>
        <p:spPr>
          <a:xfrm>
            <a:off x="225425" y="1696721"/>
            <a:ext cx="468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Key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5C11D-1EEC-FD93-CC33-DD8B84EFD99E}"/>
              </a:ext>
            </a:extLst>
          </p:cNvPr>
          <p:cNvSpPr txBox="1"/>
          <p:nvPr/>
        </p:nvSpPr>
        <p:spPr>
          <a:xfrm>
            <a:off x="361157" y="2699715"/>
            <a:ext cx="4070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Lorem ipsum dolor sit </a:t>
            </a:r>
            <a:r>
              <a:rPr lang="en-US" sz="2400" b="0" i="0" dirty="0" err="1">
                <a:effectLst/>
              </a:rPr>
              <a:t>amet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</a:rPr>
              <a:t>Consectetur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adipiscing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elit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Sed do </a:t>
            </a:r>
            <a:r>
              <a:rPr lang="en-US" sz="2400" b="0" i="0" dirty="0" err="1">
                <a:effectLst/>
              </a:rPr>
              <a:t>eiusmod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tempor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incididunt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ut</a:t>
            </a:r>
            <a:r>
              <a:rPr lang="en-US" sz="2400" b="0" i="0" dirty="0">
                <a:effectLst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</a:t>
            </a:r>
            <a:r>
              <a:rPr lang="en-US" sz="2400" b="0" i="0" dirty="0">
                <a:effectLst/>
              </a:rPr>
              <a:t>abore et dolore magna </a:t>
            </a:r>
            <a:r>
              <a:rPr lang="en-US" sz="2400" b="0" i="0" dirty="0" err="1">
                <a:effectLst/>
              </a:rPr>
              <a:t>aliqua</a:t>
            </a:r>
            <a:endParaRPr lang="en-US" sz="2400" dirty="0"/>
          </a:p>
        </p:txBody>
      </p:sp>
      <p:pic>
        <p:nvPicPr>
          <p:cNvPr id="4" name="Picture 3" descr="clipart sticky note 10 free Cliparts | Download images on Clipground 2023">
            <a:extLst>
              <a:ext uri="{FF2B5EF4-FFF2-40B4-BE49-F238E27FC236}">
                <a16:creationId xmlns:a16="http://schemas.microsoft.com/office/drawing/2014/main" id="{48D55ADD-C0A6-8117-043C-8B9C2D255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825" y="509086"/>
            <a:ext cx="2364823" cy="23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DDDB3A-4ADF-EC83-354D-7C6DB98F520F}"/>
              </a:ext>
            </a:extLst>
          </p:cNvPr>
          <p:cNvSpPr txBox="1"/>
          <p:nvPr/>
        </p:nvSpPr>
        <p:spPr>
          <a:xfrm>
            <a:off x="7208219" y="719530"/>
            <a:ext cx="175647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To Do</a:t>
            </a:r>
          </a:p>
          <a:p>
            <a:r>
              <a:rPr lang="en-US" sz="1000" b="1" dirty="0"/>
              <a:t>1 Minute</a:t>
            </a:r>
          </a:p>
          <a:p>
            <a:pPr marL="342900" indent="-342900">
              <a:buAutoNum type="arabicPeriod"/>
            </a:pPr>
            <a:r>
              <a:rPr lang="en-US" sz="1000" dirty="0"/>
              <a:t>Replace the image (s) with that of </a:t>
            </a:r>
            <a:r>
              <a:rPr lang="en-US" sz="1000" b="1" dirty="0"/>
              <a:t>your key resources </a:t>
            </a:r>
          </a:p>
          <a:p>
            <a:pPr marL="342900" indent="-342900">
              <a:buAutoNum type="arabicPeriod"/>
            </a:pPr>
            <a:r>
              <a:rPr lang="en-US" sz="1000" dirty="0"/>
              <a:t>Replace the lorem ipsum content with the description you generated for your key resources</a:t>
            </a:r>
          </a:p>
          <a:p>
            <a:pPr marL="342900" indent="-342900">
              <a:buAutoNum type="arabicPeriod"/>
            </a:pPr>
            <a:r>
              <a:rPr lang="en-US" sz="1000" dirty="0"/>
              <a:t>Delete and remove this sticky note</a:t>
            </a:r>
          </a:p>
        </p:txBody>
      </p:sp>
    </p:spTree>
    <p:extLst>
      <p:ext uri="{BB962C8B-B14F-4D97-AF65-F5344CB8AC3E}">
        <p14:creationId xmlns:p14="http://schemas.microsoft.com/office/powerpoint/2010/main" val="1231200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Dark">
  <a:themeElements>
    <a:clrScheme name="Microsoft for Startups">
      <a:dk1>
        <a:srgbClr val="3B2E58"/>
      </a:dk1>
      <a:lt1>
        <a:sysClr val="window" lastClr="FFFFFF"/>
      </a:lt1>
      <a:dk2>
        <a:srgbClr val="8661C5"/>
      </a:dk2>
      <a:lt2>
        <a:srgbClr val="FAF9FD"/>
      </a:lt2>
      <a:accent1>
        <a:srgbClr val="3B2E58"/>
      </a:accent1>
      <a:accent2>
        <a:srgbClr val="8661C5"/>
      </a:accent2>
      <a:accent3>
        <a:srgbClr val="D59DFF"/>
      </a:accent3>
      <a:accent4>
        <a:srgbClr val="30E5D0"/>
      </a:accent4>
      <a:accent5>
        <a:srgbClr val="FF9349"/>
      </a:accent5>
      <a:accent6>
        <a:srgbClr val="E9E6F5"/>
      </a:accent6>
      <a:hlink>
        <a:srgbClr val="30E5D0"/>
      </a:hlink>
      <a:folHlink>
        <a:srgbClr val="D59DFF"/>
      </a:folHlink>
    </a:clrScheme>
    <a:fontScheme name="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7734</TotalTime>
  <Words>684</Words>
  <Application>Microsoft Office PowerPoint</Application>
  <PresentationFormat>Widescreen</PresentationFormat>
  <Paragraphs>128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Dark</vt:lpstr>
      <vt:lpstr>Microsoft Copilot for Innovation</vt:lpstr>
      <vt:lpstr>PowerPoint Presentation</vt:lpstr>
      <vt:lpstr>BUSINESS  NAME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AI for Startups Challenge</dc:title>
  <dc:creator>Julia Muiruri</dc:creator>
  <cp:lastModifiedBy>Julia Muiruri</cp:lastModifiedBy>
  <cp:revision>23</cp:revision>
  <dcterms:created xsi:type="dcterms:W3CDTF">2023-10-06T06:23:57Z</dcterms:created>
  <dcterms:modified xsi:type="dcterms:W3CDTF">2024-06-24T12:22:11Z</dcterms:modified>
</cp:coreProperties>
</file>